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0"/>
  </p:notesMasterIdLst>
  <p:handoutMasterIdLst>
    <p:handoutMasterId r:id="rId21"/>
  </p:handoutMasterIdLst>
  <p:sldIdLst>
    <p:sldId id="281" r:id="rId5"/>
    <p:sldId id="284" r:id="rId6"/>
    <p:sldId id="280" r:id="rId7"/>
    <p:sldId id="278" r:id="rId8"/>
    <p:sldId id="261" r:id="rId9"/>
    <p:sldId id="297" r:id="rId10"/>
    <p:sldId id="273" r:id="rId11"/>
    <p:sldId id="279" r:id="rId12"/>
    <p:sldId id="293" r:id="rId13"/>
    <p:sldId id="294" r:id="rId14"/>
    <p:sldId id="295" r:id="rId15"/>
    <p:sldId id="296" r:id="rId16"/>
    <p:sldId id="268" r:id="rId17"/>
    <p:sldId id="266" r:id="rId18"/>
    <p:sldId id="28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879" autoAdjust="0"/>
  </p:normalViewPr>
  <p:slideViewPr>
    <p:cSldViewPr snapToGrid="0">
      <p:cViewPr varScale="1">
        <p:scale>
          <a:sx n="65" d="100"/>
          <a:sy n="65" d="100"/>
        </p:scale>
        <p:origin x="936" y="78"/>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12/16/2025</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12/16/2025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7A16A-9275-89EE-79F8-AB7FD95A95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D38C77-708B-B5A0-C1A6-75DDBECCDFC7}"/>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3FD8CB06-C78F-4754-724E-ED133B779A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382BFBC-3F33-9C61-EA85-1301EBBF5F56}"/>
              </a:ext>
            </a:extLst>
          </p:cNvPr>
          <p:cNvSpPr>
            <a:spLocks noGrp="1"/>
          </p:cNvSpPr>
          <p:nvPr>
            <p:ph type="sldNum" sz="quarter" idx="5"/>
          </p:nvPr>
        </p:nvSpPr>
        <p:spPr/>
        <p:txBody>
          <a:bodyPr/>
          <a:lstStyle/>
          <a:p>
            <a:fld id="{55247812-3409-784D-BAE7-ABE53735D59F}" type="slidenum">
              <a:rPr lang="en-US" smtClean="0"/>
              <a:t>12</a:t>
            </a:fld>
            <a:endParaRPr lang="en-US"/>
          </a:p>
        </p:txBody>
      </p:sp>
    </p:spTree>
    <p:extLst>
      <p:ext uri="{BB962C8B-B14F-4D97-AF65-F5344CB8AC3E}">
        <p14:creationId xmlns:p14="http://schemas.microsoft.com/office/powerpoint/2010/main" val="2512894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13</a:t>
            </a:fld>
            <a:endParaRPr lang="en-US"/>
          </a:p>
        </p:txBody>
      </p:sp>
    </p:spTree>
    <p:extLst>
      <p:ext uri="{BB962C8B-B14F-4D97-AF65-F5344CB8AC3E}">
        <p14:creationId xmlns:p14="http://schemas.microsoft.com/office/powerpoint/2010/main" val="346767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14</a:t>
            </a:fld>
            <a:endParaRPr lang="en-US"/>
          </a:p>
        </p:txBody>
      </p:sp>
    </p:spTree>
    <p:extLst>
      <p:ext uri="{BB962C8B-B14F-4D97-AF65-F5344CB8AC3E}">
        <p14:creationId xmlns:p14="http://schemas.microsoft.com/office/powerpoint/2010/main" val="2986387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2295017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854501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838339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7</a:t>
            </a:fld>
            <a:endParaRPr lang="en-US"/>
          </a:p>
        </p:txBody>
      </p:sp>
    </p:spTree>
    <p:extLst>
      <p:ext uri="{BB962C8B-B14F-4D97-AF65-F5344CB8AC3E}">
        <p14:creationId xmlns:p14="http://schemas.microsoft.com/office/powerpoint/2010/main" val="3155431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27937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D5366-BB81-89C6-16CB-C1339591BA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D205FB-2706-A742-38A6-D720748BBA23}"/>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2929F47-3209-4DB2-72C1-5EEA87E9EBF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BF4F724-779E-20E3-F27B-3A1F275837A3}"/>
              </a:ext>
            </a:extLst>
          </p:cNvPr>
          <p:cNvSpPr>
            <a:spLocks noGrp="1"/>
          </p:cNvSpPr>
          <p:nvPr>
            <p:ph type="sldNum" sz="quarter" idx="5"/>
          </p:nvPr>
        </p:nvSpPr>
        <p:spPr/>
        <p:txBody>
          <a:bodyPr/>
          <a:lstStyle/>
          <a:p>
            <a:fld id="{55247812-3409-784D-BAE7-ABE53735D59F}" type="slidenum">
              <a:rPr lang="en-US" smtClean="0"/>
              <a:t>9</a:t>
            </a:fld>
            <a:endParaRPr lang="en-US"/>
          </a:p>
        </p:txBody>
      </p:sp>
    </p:spTree>
    <p:extLst>
      <p:ext uri="{BB962C8B-B14F-4D97-AF65-F5344CB8AC3E}">
        <p14:creationId xmlns:p14="http://schemas.microsoft.com/office/powerpoint/2010/main" val="735880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57B37-D8BC-C950-1EB9-C5CBEF9DE6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6FE8F4-35A8-A21A-0933-D7C1238B2F4F}"/>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939E885C-43FB-3464-72BC-9D57DB5FF99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18FEDE-6AD1-2844-A8F8-D48A62DF16AB}"/>
              </a:ext>
            </a:extLst>
          </p:cNvPr>
          <p:cNvSpPr>
            <a:spLocks noGrp="1"/>
          </p:cNvSpPr>
          <p:nvPr>
            <p:ph type="sldNum" sz="quarter" idx="5"/>
          </p:nvPr>
        </p:nvSpPr>
        <p:spPr/>
        <p:txBody>
          <a:bodyPr/>
          <a:lstStyle/>
          <a:p>
            <a:fld id="{55247812-3409-784D-BAE7-ABE53735D59F}" type="slidenum">
              <a:rPr lang="en-US" smtClean="0"/>
              <a:t>10</a:t>
            </a:fld>
            <a:endParaRPr lang="en-US"/>
          </a:p>
        </p:txBody>
      </p:sp>
    </p:spTree>
    <p:extLst>
      <p:ext uri="{BB962C8B-B14F-4D97-AF65-F5344CB8AC3E}">
        <p14:creationId xmlns:p14="http://schemas.microsoft.com/office/powerpoint/2010/main" val="7836775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8F686-A0DB-2892-D850-CAF29C5353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0D8FFA-5C08-5501-58E7-5A0696C21B47}"/>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8CC426C6-CC04-895E-F86C-67CB6FFFB27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88F2A2E-979F-F073-A386-36C2220C3605}"/>
              </a:ext>
            </a:extLst>
          </p:cNvPr>
          <p:cNvSpPr>
            <a:spLocks noGrp="1"/>
          </p:cNvSpPr>
          <p:nvPr>
            <p:ph type="sldNum" sz="quarter" idx="5"/>
          </p:nvPr>
        </p:nvSpPr>
        <p:spPr/>
        <p:txBody>
          <a:bodyPr/>
          <a:lstStyle/>
          <a:p>
            <a:fld id="{55247812-3409-784D-BAE7-ABE53735D59F}" type="slidenum">
              <a:rPr lang="en-US" smtClean="0"/>
              <a:t>11</a:t>
            </a:fld>
            <a:endParaRPr lang="en-US"/>
          </a:p>
        </p:txBody>
      </p:sp>
    </p:spTree>
    <p:extLst>
      <p:ext uri="{BB962C8B-B14F-4D97-AF65-F5344CB8AC3E}">
        <p14:creationId xmlns:p14="http://schemas.microsoft.com/office/powerpoint/2010/main" val="3777358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12/16/2025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12/16/2025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12/16/2025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12/16/2025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12/16/2025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12/16/2025</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1524000" y="2286000"/>
            <a:ext cx="9144000" cy="2286000"/>
          </a:xfrm>
        </p:spPr>
        <p:txBody>
          <a:bodyPr/>
          <a:lstStyle/>
          <a:p>
            <a:r>
              <a:rPr lang="en-US" b="1" dirty="0"/>
              <a:t>E</a:t>
            </a:r>
            <a:r>
              <a:rPr lang="en-US" dirty="0"/>
              <a:t>-</a:t>
            </a:r>
            <a:r>
              <a:rPr lang="en-US" b="1" dirty="0"/>
              <a:t>Commerce Analysis Report</a:t>
            </a:r>
            <a:endParaRPr lang="en-US" dirty="0"/>
          </a:p>
        </p:txBody>
      </p:sp>
    </p:spTree>
    <p:extLst>
      <p:ext uri="{BB962C8B-B14F-4D97-AF65-F5344CB8AC3E}">
        <p14:creationId xmlns:p14="http://schemas.microsoft.com/office/powerpoint/2010/main" val="6392647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33631-0993-2D48-03E7-9B84A9C468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94AC2A-FD20-3771-80F1-92E4C567DC02}"/>
              </a:ext>
            </a:extLst>
          </p:cNvPr>
          <p:cNvSpPr>
            <a:spLocks noGrp="1"/>
          </p:cNvSpPr>
          <p:nvPr>
            <p:ph type="title"/>
          </p:nvPr>
        </p:nvSpPr>
        <p:spPr>
          <a:xfrm>
            <a:off x="838200" y="365760"/>
            <a:ext cx="10515600" cy="983356"/>
          </a:xfrm>
          <a:noFill/>
        </p:spPr>
        <p:txBody>
          <a:bodyPr anchor="ctr"/>
          <a:lstStyle/>
          <a:p>
            <a:r>
              <a:rPr lang="en-US" dirty="0"/>
              <a:t>What is The total sales for every age range?</a:t>
            </a:r>
          </a:p>
        </p:txBody>
      </p:sp>
      <p:sp>
        <p:nvSpPr>
          <p:cNvPr id="5" name="Rectangle 4">
            <a:extLst>
              <a:ext uri="{FF2B5EF4-FFF2-40B4-BE49-F238E27FC236}">
                <a16:creationId xmlns:a16="http://schemas.microsoft.com/office/drawing/2014/main" id="{997AF5F4-0A49-CBAC-916F-ABF5F654C3AC}"/>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9" name="Content Placeholder 8">
            <a:extLst>
              <a:ext uri="{FF2B5EF4-FFF2-40B4-BE49-F238E27FC236}">
                <a16:creationId xmlns:a16="http://schemas.microsoft.com/office/drawing/2014/main" id="{CD3C28CD-719D-AAB2-C7C4-3C8DF150CC60}"/>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rcRect/>
          <a:stretch/>
        </p:blipFill>
        <p:spPr>
          <a:xfrm>
            <a:off x="838200" y="1349116"/>
            <a:ext cx="10515599" cy="4255278"/>
          </a:xfrm>
        </p:spPr>
      </p:pic>
    </p:spTree>
    <p:extLst>
      <p:ext uri="{BB962C8B-B14F-4D97-AF65-F5344CB8AC3E}">
        <p14:creationId xmlns:p14="http://schemas.microsoft.com/office/powerpoint/2010/main" val="96509954"/>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C2056-2A99-260D-D007-6A93F74C4E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1AC790-8C60-A859-6DB7-3A88D238476B}"/>
              </a:ext>
            </a:extLst>
          </p:cNvPr>
          <p:cNvSpPr>
            <a:spLocks noGrp="1"/>
          </p:cNvSpPr>
          <p:nvPr>
            <p:ph type="title"/>
          </p:nvPr>
        </p:nvSpPr>
        <p:spPr>
          <a:xfrm>
            <a:off x="838200" y="365760"/>
            <a:ext cx="10515600" cy="983356"/>
          </a:xfrm>
          <a:noFill/>
        </p:spPr>
        <p:txBody>
          <a:bodyPr anchor="ctr"/>
          <a:lstStyle/>
          <a:p>
            <a:r>
              <a:rPr lang="en-US" dirty="0"/>
              <a:t>What is The total refund for each category?</a:t>
            </a:r>
          </a:p>
        </p:txBody>
      </p:sp>
      <p:sp>
        <p:nvSpPr>
          <p:cNvPr id="5" name="Rectangle 4">
            <a:extLst>
              <a:ext uri="{FF2B5EF4-FFF2-40B4-BE49-F238E27FC236}">
                <a16:creationId xmlns:a16="http://schemas.microsoft.com/office/drawing/2014/main" id="{5C738E04-1664-7EE7-7DE7-E58CB5D6218E}"/>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9" name="Content Placeholder 8">
            <a:extLst>
              <a:ext uri="{FF2B5EF4-FFF2-40B4-BE49-F238E27FC236}">
                <a16:creationId xmlns:a16="http://schemas.microsoft.com/office/drawing/2014/main" id="{48930D48-03AC-D561-3243-AFC808C57910}"/>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rcRect/>
          <a:stretch/>
        </p:blipFill>
        <p:spPr>
          <a:xfrm>
            <a:off x="838200" y="1349116"/>
            <a:ext cx="10515599" cy="4255278"/>
          </a:xfrm>
        </p:spPr>
      </p:pic>
    </p:spTree>
    <p:extLst>
      <p:ext uri="{BB962C8B-B14F-4D97-AF65-F5344CB8AC3E}">
        <p14:creationId xmlns:p14="http://schemas.microsoft.com/office/powerpoint/2010/main" val="3822460411"/>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80A93-1017-57A9-1588-BD5018D774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779889-EC4C-831C-F8B8-7D1EE80A8C9F}"/>
              </a:ext>
            </a:extLst>
          </p:cNvPr>
          <p:cNvSpPr>
            <a:spLocks noGrp="1"/>
          </p:cNvSpPr>
          <p:nvPr>
            <p:ph type="title"/>
          </p:nvPr>
        </p:nvSpPr>
        <p:spPr>
          <a:xfrm>
            <a:off x="838200" y="365760"/>
            <a:ext cx="10515600" cy="983356"/>
          </a:xfrm>
          <a:noFill/>
        </p:spPr>
        <p:txBody>
          <a:bodyPr anchor="ctr"/>
          <a:lstStyle/>
          <a:p>
            <a:r>
              <a:rPr lang="en-US" dirty="0"/>
              <a:t>Why customers return orders for each category?</a:t>
            </a:r>
          </a:p>
        </p:txBody>
      </p:sp>
      <p:sp>
        <p:nvSpPr>
          <p:cNvPr id="5" name="Rectangle 4">
            <a:extLst>
              <a:ext uri="{FF2B5EF4-FFF2-40B4-BE49-F238E27FC236}">
                <a16:creationId xmlns:a16="http://schemas.microsoft.com/office/drawing/2014/main" id="{48F89678-8DCD-7742-BDF6-7BD1699C7C6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9" name="Content Placeholder 8">
            <a:extLst>
              <a:ext uri="{FF2B5EF4-FFF2-40B4-BE49-F238E27FC236}">
                <a16:creationId xmlns:a16="http://schemas.microsoft.com/office/drawing/2014/main" id="{47E5B793-0314-E499-57BF-65F0178E793D}"/>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rcRect/>
          <a:stretch/>
        </p:blipFill>
        <p:spPr>
          <a:xfrm>
            <a:off x="838200" y="1349116"/>
            <a:ext cx="10515599" cy="4255278"/>
          </a:xfrm>
        </p:spPr>
      </p:pic>
    </p:spTree>
    <p:extLst>
      <p:ext uri="{BB962C8B-B14F-4D97-AF65-F5344CB8AC3E}">
        <p14:creationId xmlns:p14="http://schemas.microsoft.com/office/powerpoint/2010/main" val="2396688094"/>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838200" y="365760"/>
            <a:ext cx="10515600" cy="1325563"/>
          </a:xfrm>
          <a:noFill/>
        </p:spPr>
        <p:txBody>
          <a:bodyPr anchor="ctr">
            <a:noAutofit/>
          </a:bodyPr>
          <a:lstStyle/>
          <a:p>
            <a:r>
              <a:rPr lang="en-US" dirty="0"/>
              <a:t>Important measures</a:t>
            </a:r>
          </a:p>
        </p:txBody>
      </p:sp>
      <p:graphicFrame>
        <p:nvGraphicFramePr>
          <p:cNvPr id="3" name="Table Placeholder 2">
            <a:extLst>
              <a:ext uri="{FF2B5EF4-FFF2-40B4-BE49-F238E27FC236}">
                <a16:creationId xmlns:a16="http://schemas.microsoft.com/office/drawing/2014/main" id="{F01CF5D3-D3B1-1944-CFDF-D8EE11DE42AA}"/>
              </a:ext>
            </a:extLst>
          </p:cNvPr>
          <p:cNvGraphicFramePr>
            <a:graphicFrameLocks noGrp="1"/>
          </p:cNvGraphicFramePr>
          <p:nvPr>
            <p:ph type="tbl" sz="quarter" idx="13"/>
            <p:extLst>
              <p:ext uri="{D42A27DB-BD31-4B8C-83A1-F6EECF244321}">
                <p14:modId xmlns:p14="http://schemas.microsoft.com/office/powerpoint/2010/main" val="1128283169"/>
              </p:ext>
            </p:extLst>
          </p:nvPr>
        </p:nvGraphicFramePr>
        <p:xfrm>
          <a:off x="2044624" y="1796897"/>
          <a:ext cx="8102752" cy="3844985"/>
        </p:xfrm>
        <a:graphic>
          <a:graphicData uri="http://schemas.openxmlformats.org/drawingml/2006/table">
            <a:tbl>
              <a:tblPr firstRow="1" bandRow="1">
                <a:tableStyleId>{7E9639D4-E3E2-4D34-9284-5A2195B3D0D7}</a:tableStyleId>
              </a:tblPr>
              <a:tblGrid>
                <a:gridCol w="2536722">
                  <a:extLst>
                    <a:ext uri="{9D8B030D-6E8A-4147-A177-3AD203B41FA5}">
                      <a16:colId xmlns:a16="http://schemas.microsoft.com/office/drawing/2014/main" val="127040821"/>
                    </a:ext>
                  </a:extLst>
                </a:gridCol>
                <a:gridCol w="2020529">
                  <a:extLst>
                    <a:ext uri="{9D8B030D-6E8A-4147-A177-3AD203B41FA5}">
                      <a16:colId xmlns:a16="http://schemas.microsoft.com/office/drawing/2014/main" val="149845700"/>
                    </a:ext>
                  </a:extLst>
                </a:gridCol>
                <a:gridCol w="1710813">
                  <a:extLst>
                    <a:ext uri="{9D8B030D-6E8A-4147-A177-3AD203B41FA5}">
                      <a16:colId xmlns:a16="http://schemas.microsoft.com/office/drawing/2014/main" val="3119692462"/>
                    </a:ext>
                  </a:extLst>
                </a:gridCol>
                <a:gridCol w="1834688">
                  <a:extLst>
                    <a:ext uri="{9D8B030D-6E8A-4147-A177-3AD203B41FA5}">
                      <a16:colId xmlns:a16="http://schemas.microsoft.com/office/drawing/2014/main" val="3472639139"/>
                    </a:ext>
                  </a:extLst>
                </a:gridCol>
              </a:tblGrid>
              <a:tr h="612591">
                <a:tc>
                  <a:txBody>
                    <a:bodyPr/>
                    <a:lstStyle/>
                    <a:p>
                      <a:pPr algn="ctr"/>
                      <a:r>
                        <a:rPr lang="en-US" b="0" i="0" dirty="0">
                          <a:latin typeface="+mn-lt"/>
                          <a:cs typeface="Calibri" panose="020F0502020204030204" pitchFamily="34" charset="0"/>
                        </a:rPr>
                        <a:t>METRIC</a:t>
                      </a:r>
                    </a:p>
                  </a:txBody>
                  <a:tcPr anchor="ctr"/>
                </a:tc>
                <a:tc>
                  <a:txBody>
                    <a:bodyPr/>
                    <a:lstStyle/>
                    <a:p>
                      <a:pPr algn="ctr"/>
                      <a:r>
                        <a:rPr lang="en-US" b="0" i="0" dirty="0">
                          <a:latin typeface="+mn-lt"/>
                          <a:cs typeface="Calibri" panose="020F0502020204030204" pitchFamily="34" charset="0"/>
                        </a:rPr>
                        <a:t>MEASUREMENT</a:t>
                      </a:r>
                    </a:p>
                  </a:txBody>
                  <a:tcPr anchor="ctr"/>
                </a:tc>
                <a:tc>
                  <a:txBody>
                    <a:bodyPr/>
                    <a:lstStyle/>
                    <a:p>
                      <a:pPr algn="ctr"/>
                      <a:r>
                        <a:rPr lang="en-US" b="0" i="0" dirty="0">
                          <a:latin typeface="+mn-lt"/>
                          <a:cs typeface="Calibri" panose="020F0502020204030204" pitchFamily="34" charset="0"/>
                        </a:rPr>
                        <a:t>TARGET</a:t>
                      </a:r>
                    </a:p>
                  </a:txBody>
                  <a:tcPr anchor="ctr"/>
                </a:tc>
                <a:tc>
                  <a:txBody>
                    <a:bodyPr/>
                    <a:lstStyle/>
                    <a:p>
                      <a:pPr algn="ctr"/>
                      <a:r>
                        <a:rPr lang="en-US" b="0" i="0" dirty="0">
                          <a:latin typeface="+mn-lt"/>
                          <a:cs typeface="Calibri" panose="020F0502020204030204" pitchFamily="34" charset="0"/>
                        </a:rPr>
                        <a:t>ACTUAL</a:t>
                      </a:r>
                    </a:p>
                  </a:txBody>
                  <a:tcPr anchor="ctr"/>
                </a:tc>
                <a:extLst>
                  <a:ext uri="{0D108BD9-81ED-4DB2-BD59-A6C34878D82A}">
                    <a16:rowId xmlns:a16="http://schemas.microsoft.com/office/drawing/2014/main" val="3298013591"/>
                  </a:ext>
                </a:extLst>
              </a:tr>
              <a:tr h="612591">
                <a:tc>
                  <a:txBody>
                    <a:bodyPr/>
                    <a:lstStyle/>
                    <a:p>
                      <a:pPr algn="ctr"/>
                      <a:r>
                        <a:rPr lang="en-US" b="0" i="0" dirty="0">
                          <a:latin typeface="+mn-lt"/>
                          <a:cs typeface="Calibri" panose="020F0502020204030204" pitchFamily="34" charset="0"/>
                        </a:rPr>
                        <a:t>AVG orders per customer</a:t>
                      </a:r>
                    </a:p>
                  </a:txBody>
                  <a:tcPr anchor="ctr"/>
                </a:tc>
                <a:tc>
                  <a:txBody>
                    <a:bodyPr/>
                    <a:lstStyle/>
                    <a:p>
                      <a:pPr algn="ctr"/>
                      <a:r>
                        <a:rPr lang="en-US" b="0" i="0" dirty="0">
                          <a:latin typeface="+mn-lt"/>
                          <a:cs typeface="Calibri" panose="020F0502020204030204" pitchFamily="34" charset="0"/>
                        </a:rPr>
                        <a:t># of orders</a:t>
                      </a:r>
                    </a:p>
                  </a:txBody>
                  <a:tcPr anchor="ctr"/>
                </a:tc>
                <a:tc>
                  <a:txBody>
                    <a:bodyPr/>
                    <a:lstStyle/>
                    <a:p>
                      <a:pPr algn="ctr"/>
                      <a:r>
                        <a:rPr lang="en-US" b="0" i="0" dirty="0">
                          <a:latin typeface="+mn-lt"/>
                          <a:cs typeface="Calibri" panose="020F0502020204030204" pitchFamily="34" charset="0"/>
                        </a:rPr>
                        <a:t>5</a:t>
                      </a:r>
                    </a:p>
                  </a:txBody>
                  <a:tcPr anchor="ctr"/>
                </a:tc>
                <a:tc>
                  <a:txBody>
                    <a:bodyPr/>
                    <a:lstStyle/>
                    <a:p>
                      <a:pPr algn="ctr"/>
                      <a:r>
                        <a:rPr lang="en-US" b="0" i="0" dirty="0">
                          <a:latin typeface="+mn-lt"/>
                          <a:cs typeface="Calibri" panose="020F0502020204030204" pitchFamily="34" charset="0"/>
                        </a:rPr>
                        <a:t>2.33</a:t>
                      </a:r>
                    </a:p>
                  </a:txBody>
                  <a:tcPr anchor="ctr"/>
                </a:tc>
                <a:extLst>
                  <a:ext uri="{0D108BD9-81ED-4DB2-BD59-A6C34878D82A}">
                    <a16:rowId xmlns:a16="http://schemas.microsoft.com/office/drawing/2014/main" val="3873867931"/>
                  </a:ext>
                </a:extLst>
              </a:tr>
              <a:tr h="612591">
                <a:tc>
                  <a:txBody>
                    <a:bodyPr/>
                    <a:lstStyle/>
                    <a:p>
                      <a:pPr algn="ctr"/>
                      <a:r>
                        <a:rPr lang="en-US" b="0" i="0" dirty="0">
                          <a:latin typeface="+mn-lt"/>
                          <a:cs typeface="Calibri" panose="020F0502020204030204" pitchFamily="34" charset="0"/>
                        </a:rPr>
                        <a:t>Total Revenue</a:t>
                      </a:r>
                    </a:p>
                  </a:txBody>
                  <a:tcPr anchor="ctr"/>
                </a:tc>
                <a:tc>
                  <a:txBody>
                    <a:bodyPr/>
                    <a:lstStyle/>
                    <a:p>
                      <a:pPr algn="ctr"/>
                      <a:r>
                        <a:rPr lang="en-US" b="0" i="0" dirty="0">
                          <a:latin typeface="+mn-lt"/>
                          <a:cs typeface="Calibri" panose="020F0502020204030204" pitchFamily="34" charset="0"/>
                        </a:rPr>
                        <a:t>EGP Pound</a:t>
                      </a:r>
                    </a:p>
                  </a:txBody>
                  <a:tcPr anchor="ctr"/>
                </a:tc>
                <a:tc>
                  <a:txBody>
                    <a:bodyPr/>
                    <a:lstStyle/>
                    <a:p>
                      <a:pPr algn="ctr"/>
                      <a:r>
                        <a:rPr lang="en-US" b="0" i="0" dirty="0">
                          <a:latin typeface="+mn-lt"/>
                          <a:cs typeface="Calibri" panose="020F0502020204030204" pitchFamily="34" charset="0"/>
                        </a:rPr>
                        <a:t>11bn</a:t>
                      </a:r>
                    </a:p>
                  </a:txBody>
                  <a:tcPr anchor="ctr"/>
                </a:tc>
                <a:tc>
                  <a:txBody>
                    <a:bodyPr/>
                    <a:lstStyle/>
                    <a:p>
                      <a:pPr algn="ctr"/>
                      <a:r>
                        <a:rPr lang="en-US" b="0" i="0" dirty="0">
                          <a:latin typeface="+mn-lt"/>
                          <a:cs typeface="Calibri" panose="020F0502020204030204" pitchFamily="34" charset="0"/>
                        </a:rPr>
                        <a:t>7.33bn</a:t>
                      </a:r>
                    </a:p>
                  </a:txBody>
                  <a:tcPr anchor="ctr"/>
                </a:tc>
                <a:extLst>
                  <a:ext uri="{0D108BD9-81ED-4DB2-BD59-A6C34878D82A}">
                    <a16:rowId xmlns:a16="http://schemas.microsoft.com/office/drawing/2014/main" val="85209771"/>
                  </a:ext>
                </a:extLst>
              </a:tr>
              <a:tr h="612591">
                <a:tc>
                  <a:txBody>
                    <a:bodyPr/>
                    <a:lstStyle/>
                    <a:p>
                      <a:pPr algn="ctr"/>
                      <a:r>
                        <a:rPr lang="en-US" b="0" i="0" dirty="0">
                          <a:latin typeface="+mn-lt"/>
                          <a:cs typeface="Calibri" panose="020F0502020204030204" pitchFamily="34" charset="0"/>
                        </a:rPr>
                        <a:t>Total Refund</a:t>
                      </a:r>
                    </a:p>
                  </a:txBody>
                  <a:tcPr anchor="ctr"/>
                </a:tc>
                <a:tc>
                  <a:txBody>
                    <a:bodyPr/>
                    <a:lstStyle/>
                    <a:p>
                      <a:pPr algn="ctr"/>
                      <a:r>
                        <a:rPr lang="en-US" b="0" i="0" dirty="0">
                          <a:latin typeface="+mn-lt"/>
                          <a:cs typeface="Calibri" panose="020F0502020204030204" pitchFamily="34" charset="0"/>
                        </a:rPr>
                        <a:t>EGP Pound</a:t>
                      </a:r>
                    </a:p>
                  </a:txBody>
                  <a:tcPr anchor="ctr"/>
                </a:tc>
                <a:tc>
                  <a:txBody>
                    <a:bodyPr/>
                    <a:lstStyle/>
                    <a:p>
                      <a:pPr algn="ctr"/>
                      <a:r>
                        <a:rPr lang="en-US" b="0" i="0" dirty="0">
                          <a:latin typeface="+mn-lt"/>
                          <a:cs typeface="Calibri" panose="020F0502020204030204" pitchFamily="34" charset="0"/>
                        </a:rPr>
                        <a:t>&gt;50m</a:t>
                      </a:r>
                    </a:p>
                  </a:txBody>
                  <a:tcPr anchor="ctr"/>
                </a:tc>
                <a:tc>
                  <a:txBody>
                    <a:bodyPr/>
                    <a:lstStyle/>
                    <a:p>
                      <a:pPr algn="ctr"/>
                      <a:r>
                        <a:rPr lang="en-US" b="0" i="0" dirty="0">
                          <a:latin typeface="+mn-lt"/>
                          <a:cs typeface="Calibri" panose="020F0502020204030204" pitchFamily="34" charset="0"/>
                        </a:rPr>
                        <a:t>1.08bn</a:t>
                      </a:r>
                    </a:p>
                  </a:txBody>
                  <a:tcPr anchor="ctr"/>
                </a:tc>
                <a:extLst>
                  <a:ext uri="{0D108BD9-81ED-4DB2-BD59-A6C34878D82A}">
                    <a16:rowId xmlns:a16="http://schemas.microsoft.com/office/drawing/2014/main" val="4061031278"/>
                  </a:ext>
                </a:extLst>
              </a:tr>
              <a:tr h="612591">
                <a:tc>
                  <a:txBody>
                    <a:bodyPr/>
                    <a:lstStyle/>
                    <a:p>
                      <a:pPr algn="ctr"/>
                      <a:r>
                        <a:rPr lang="en-US" b="0" i="0" dirty="0">
                          <a:latin typeface="+mn-lt"/>
                          <a:cs typeface="Calibri" panose="020F0502020204030204" pitchFamily="34" charset="0"/>
                        </a:rPr>
                        <a:t>Delayed Shipments</a:t>
                      </a:r>
                    </a:p>
                  </a:txBody>
                  <a:tcPr anchor="ctr"/>
                </a:tc>
                <a:tc>
                  <a:txBody>
                    <a:bodyPr/>
                    <a:lstStyle/>
                    <a:p>
                      <a:pPr algn="ctr"/>
                      <a:r>
                        <a:rPr lang="en-US" b="0" i="0" dirty="0">
                          <a:latin typeface="+mn-lt"/>
                          <a:cs typeface="Calibri" panose="020F0502020204030204" pitchFamily="34" charset="0"/>
                        </a:rPr>
                        <a:t>Percentage (%)</a:t>
                      </a:r>
                    </a:p>
                  </a:txBody>
                  <a:tcPr anchor="ctr"/>
                </a:tc>
                <a:tc>
                  <a:txBody>
                    <a:bodyPr/>
                    <a:lstStyle/>
                    <a:p>
                      <a:pPr algn="ctr"/>
                      <a:r>
                        <a:rPr lang="en-US" b="0" i="0" dirty="0">
                          <a:latin typeface="+mn-lt"/>
                          <a:cs typeface="Calibri" panose="020F0502020204030204" pitchFamily="34" charset="0"/>
                        </a:rPr>
                        <a:t>10%</a:t>
                      </a:r>
                    </a:p>
                  </a:txBody>
                  <a:tcPr anchor="ctr"/>
                </a:tc>
                <a:tc>
                  <a:txBody>
                    <a:bodyPr/>
                    <a:lstStyle/>
                    <a:p>
                      <a:pPr algn="ctr"/>
                      <a:r>
                        <a:rPr lang="en-US" b="0" i="0" dirty="0">
                          <a:latin typeface="+mn-lt"/>
                          <a:cs typeface="Calibri" panose="020F0502020204030204" pitchFamily="34" charset="0"/>
                        </a:rPr>
                        <a:t>50.12%</a:t>
                      </a:r>
                    </a:p>
                  </a:txBody>
                  <a:tcPr anchor="ctr"/>
                </a:tc>
                <a:extLst>
                  <a:ext uri="{0D108BD9-81ED-4DB2-BD59-A6C34878D82A}">
                    <a16:rowId xmlns:a16="http://schemas.microsoft.com/office/drawing/2014/main" val="3591840781"/>
                  </a:ext>
                </a:extLst>
              </a:tr>
              <a:tr h="782030">
                <a:tc>
                  <a:txBody>
                    <a:bodyPr/>
                    <a:lstStyle/>
                    <a:p>
                      <a:pPr algn="ctr"/>
                      <a:r>
                        <a:rPr lang="en-US" b="0" i="0" dirty="0">
                          <a:latin typeface="+mn-lt"/>
                          <a:cs typeface="Calibri" panose="020F0502020204030204" pitchFamily="34" charset="0"/>
                        </a:rPr>
                        <a:t>Return Rate</a:t>
                      </a:r>
                    </a:p>
                  </a:txBody>
                  <a:tcPr anchor="ctr"/>
                </a:tc>
                <a:tc>
                  <a:txBody>
                    <a:bodyPr/>
                    <a:lstStyle/>
                    <a:p>
                      <a:pPr algn="ctr"/>
                      <a:r>
                        <a:rPr lang="en-US" b="0" i="0">
                          <a:latin typeface="+mn-lt"/>
                          <a:cs typeface="Calibri" panose="020F0502020204030204" pitchFamily="34" charset="0"/>
                        </a:rPr>
                        <a:t>Percentage (%)</a:t>
                      </a:r>
                    </a:p>
                  </a:txBody>
                  <a:tcPr anchor="ctr"/>
                </a:tc>
                <a:tc>
                  <a:txBody>
                    <a:bodyPr/>
                    <a:lstStyle/>
                    <a:p>
                      <a:pPr algn="ctr"/>
                      <a:r>
                        <a:rPr lang="en-US" b="0" i="0" dirty="0">
                          <a:latin typeface="+mn-lt"/>
                          <a:cs typeface="Calibri" panose="020F0502020204030204" pitchFamily="34" charset="0"/>
                        </a:rPr>
                        <a:t>5%</a:t>
                      </a:r>
                    </a:p>
                  </a:txBody>
                  <a:tcPr anchor="ctr"/>
                </a:tc>
                <a:tc>
                  <a:txBody>
                    <a:bodyPr/>
                    <a:lstStyle/>
                    <a:p>
                      <a:pPr algn="ctr"/>
                      <a:r>
                        <a:rPr lang="en-US" b="0" i="0" dirty="0">
                          <a:latin typeface="+mn-lt"/>
                          <a:cs typeface="Calibri" panose="020F0502020204030204" pitchFamily="34" charset="0"/>
                        </a:rPr>
                        <a:t>35.94%</a:t>
                      </a:r>
                    </a:p>
                  </a:txBody>
                  <a:tcPr anchor="ctr"/>
                </a:tc>
                <a:extLst>
                  <a:ext uri="{0D108BD9-81ED-4DB2-BD59-A6C34878D82A}">
                    <a16:rowId xmlns:a16="http://schemas.microsoft.com/office/drawing/2014/main" val="335389741"/>
                  </a:ext>
                </a:extLst>
              </a:tr>
            </a:tbl>
          </a:graphicData>
        </a:graphic>
      </p:graphicFrame>
    </p:spTree>
    <p:extLst>
      <p:ext uri="{BB962C8B-B14F-4D97-AF65-F5344CB8AC3E}">
        <p14:creationId xmlns:p14="http://schemas.microsoft.com/office/powerpoint/2010/main" val="4259977132"/>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838200" y="365760"/>
            <a:ext cx="10515600" cy="1325563"/>
          </a:xfrm>
          <a:noFill/>
        </p:spPr>
        <p:txBody>
          <a:bodyPr anchor="ctr"/>
          <a:lstStyle/>
          <a:p>
            <a:r>
              <a:rPr lang="en-US" dirty="0"/>
              <a:t>FINAL TIPS &amp; Recommendations</a:t>
            </a:r>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quarter" idx="15"/>
          </p:nvPr>
        </p:nvSpPr>
        <p:spPr>
          <a:xfrm>
            <a:off x="838199" y="1401097"/>
            <a:ext cx="10515599" cy="4502286"/>
          </a:xfrm>
          <a:noFill/>
        </p:spPr>
        <p:txBody>
          <a:bodyPr vert="horz" lIns="91440" tIns="45720" rIns="91440" bIns="45720" rtlCol="0" anchor="t">
            <a:normAutofit lnSpcReduction="10000"/>
          </a:bodyPr>
          <a:lstStyle/>
          <a:p>
            <a:pPr lvl="1" indent="0">
              <a:buNone/>
            </a:pPr>
            <a:endParaRPr lang="en-US" dirty="0"/>
          </a:p>
          <a:p>
            <a:pPr marL="285750" lvl="1" indent="-285750"/>
            <a:r>
              <a:rPr lang="en-US" dirty="0"/>
              <a:t>Adjust discounts and offers, especially for video game products, and test the product's functionality before shipping whenever possible. </a:t>
            </a:r>
          </a:p>
          <a:p>
            <a:pPr marL="285750" lvl="1" indent="-285750"/>
            <a:r>
              <a:rPr lang="en-US" dirty="0"/>
              <a:t>Increasing staff to handle a larger volume of orders, expedite order processing, and liaise with shipping companies to accelerate shipping.</a:t>
            </a:r>
          </a:p>
          <a:p>
            <a:pPr lvl="1"/>
            <a:r>
              <a:rPr lang="en-US" dirty="0"/>
              <a:t>Increasing promotions in February and September to boost sales.</a:t>
            </a:r>
          </a:p>
          <a:p>
            <a:pPr lvl="1"/>
            <a:r>
              <a:rPr lang="en-US" dirty="0"/>
              <a:t>Adjusting some discounts on certain products and increasing promotions.</a:t>
            </a:r>
          </a:p>
          <a:p>
            <a:pPr lvl="1"/>
            <a:r>
              <a:rPr lang="en-US" dirty="0"/>
              <a:t>Launching advertising campaigns and special offers to attract customers   aged 30 to 50 and trying to maintain sales with customers under 30.</a:t>
            </a:r>
          </a:p>
          <a:p>
            <a:pPr lvl="1"/>
            <a:r>
              <a:rPr lang="en-US" dirty="0"/>
              <a:t>Jumia company is working on readjusting its discounts and advertising     campaigns to increase its popularity and adjust the prices of household goods, as their average prices are relatively high compared to Amazon's average prices.</a:t>
            </a:r>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643777997"/>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2"/>
          <a:srcRect/>
          <a:stretch/>
        </p:blipFill>
        <p:spPr>
          <a:xfrm>
            <a:off x="0" y="0"/>
            <a:ext cx="12192000" cy="6858000"/>
          </a:xfrm>
        </p:spPr>
      </p:pic>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1362437" y="400485"/>
            <a:ext cx="9467127" cy="2527911"/>
          </a:xfrm>
        </p:spPr>
        <p:txBody>
          <a:bodyPr/>
          <a:lstStyle/>
          <a:p>
            <a:r>
              <a:rPr lang="en-US" dirty="0"/>
              <a:t>THANK YOU</a:t>
            </a:r>
          </a:p>
        </p:txBody>
      </p:sp>
      <p:sp>
        <p:nvSpPr>
          <p:cNvPr id="8" name="Text Placeholder 7">
            <a:extLst>
              <a:ext uri="{FF2B5EF4-FFF2-40B4-BE49-F238E27FC236}">
                <a16:creationId xmlns:a16="http://schemas.microsoft.com/office/drawing/2014/main" id="{86613063-168A-02B8-4326-BB842F3B83E2}"/>
              </a:ext>
            </a:extLst>
          </p:cNvPr>
          <p:cNvSpPr>
            <a:spLocks noGrp="1"/>
          </p:cNvSpPr>
          <p:nvPr>
            <p:ph type="body" sz="quarter" idx="10"/>
          </p:nvPr>
        </p:nvSpPr>
        <p:spPr>
          <a:xfrm>
            <a:off x="1362075" y="3738622"/>
            <a:ext cx="9467850" cy="2527911"/>
          </a:xfrm>
        </p:spPr>
        <p:txBody>
          <a:bodyPr/>
          <a:lstStyle/>
          <a:p>
            <a:r>
              <a:rPr lang="en-US" dirty="0"/>
              <a:t>Ziad Hamdallah</a:t>
            </a:r>
          </a:p>
          <a:p>
            <a:r>
              <a:rPr lang="en-US" dirty="0"/>
              <a:t>+201128287423</a:t>
            </a:r>
          </a:p>
          <a:p>
            <a:r>
              <a:rPr lang="en-US" dirty="0"/>
              <a:t>ziadhamada450@gmail.com</a:t>
            </a:r>
          </a:p>
          <a:p>
            <a:r>
              <a:rPr lang="en-US" dirty="0"/>
              <a:t>www.linkedin.com/in/ziad-hamada-4069aa1b9/</a:t>
            </a:r>
          </a:p>
          <a:p>
            <a:endParaRPr lang="en-US" dirty="0"/>
          </a:p>
        </p:txBody>
      </p:sp>
    </p:spTree>
    <p:extLst>
      <p:ext uri="{BB962C8B-B14F-4D97-AF65-F5344CB8AC3E}">
        <p14:creationId xmlns:p14="http://schemas.microsoft.com/office/powerpoint/2010/main" val="218447229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6562816" y="457200"/>
            <a:ext cx="4837176" cy="1993392"/>
          </a:xfrm>
          <a:noFill/>
        </p:spPr>
        <p:txBody>
          <a:bodyPr anchor="b">
            <a:noAutofit/>
          </a:bodyPr>
          <a:lstStyle/>
          <a:p>
            <a:r>
              <a:rPr lang="en-US" dirty="0"/>
              <a:t>AGENDA</a:t>
            </a:r>
          </a:p>
        </p:txBody>
      </p:sp>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28882" y="0"/>
            <a:ext cx="6115050" cy="6858000"/>
          </a:xfrm>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562818" y="2752344"/>
            <a:ext cx="4837174" cy="3136392"/>
          </a:xfrm>
          <a:noFill/>
        </p:spPr>
        <p:txBody>
          <a:bodyPr anchor="t">
            <a:normAutofit/>
          </a:bodyPr>
          <a:lstStyle/>
          <a:p>
            <a:r>
              <a:rPr lang="en-US" dirty="0"/>
              <a:t>Objective</a:t>
            </a:r>
            <a:r>
              <a:rPr lang="en-US" b="1" dirty="0"/>
              <a:t> </a:t>
            </a:r>
            <a:endParaRPr lang="en-US" dirty="0"/>
          </a:p>
          <a:p>
            <a:r>
              <a:rPr lang="en-US" dirty="0"/>
              <a:t>Business Questions</a:t>
            </a:r>
          </a:p>
          <a:p>
            <a:r>
              <a:rPr lang="en-US" dirty="0"/>
              <a:t>Tech works</a:t>
            </a:r>
          </a:p>
          <a:p>
            <a:r>
              <a:rPr lang="en-US" dirty="0"/>
              <a:t>VISUAL AIDS</a:t>
            </a:r>
          </a:p>
          <a:p>
            <a:r>
              <a:rPr lang="en-US" dirty="0"/>
              <a:t>FINAL TIPS &amp; Recommendations</a:t>
            </a:r>
          </a:p>
        </p:txBody>
      </p:sp>
    </p:spTree>
    <p:extLst>
      <p:ext uri="{BB962C8B-B14F-4D97-AF65-F5344CB8AC3E}">
        <p14:creationId xmlns:p14="http://schemas.microsoft.com/office/powerpoint/2010/main" val="16720179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Objective</a:t>
            </a:r>
          </a:p>
        </p:txBody>
      </p:sp>
    </p:spTree>
    <p:extLst>
      <p:ext uri="{BB962C8B-B14F-4D97-AF65-F5344CB8AC3E}">
        <p14:creationId xmlns:p14="http://schemas.microsoft.com/office/powerpoint/2010/main" val="467869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25073" y="1564640"/>
            <a:ext cx="7142643" cy="2462980"/>
          </a:xfrm>
          <a:noFill/>
        </p:spPr>
        <p:txBody>
          <a:bodyPr>
            <a:noAutofit/>
          </a:bodyPr>
          <a:lstStyle/>
          <a:p>
            <a:r>
              <a:rPr lang="en-US" sz="2800" dirty="0"/>
              <a:t>Analyze sales and its trends through some factors as discounts, delivery performance, returns, and customer behavior and find solutions to increase and improve it.</a:t>
            </a:r>
          </a:p>
        </p:txBody>
      </p:sp>
      <p:pic>
        <p:nvPicPr>
          <p:cNvPr id="91" name="Picture Placeholder 90" descr="A person sitting at a table with her fingers up">
            <a:extLst>
              <a:ext uri="{FF2B5EF4-FFF2-40B4-BE49-F238E27FC236}">
                <a16:creationId xmlns:a16="http://schemas.microsoft.com/office/drawing/2014/main" id="{BC622EA4-CCB7-907A-0126-D0A68A5DC78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451" r="451"/>
          <a:stretch/>
        </p:blipFill>
        <p:spPr>
          <a:xfrm flipH="1">
            <a:off x="6086167" y="-22225"/>
            <a:ext cx="6080760" cy="6902450"/>
          </a:xfrm>
          <a:prstGeom prst="parallelogram">
            <a:avLst>
              <a:gd name="adj" fmla="val 49739"/>
            </a:avLst>
          </a:prstGeom>
        </p:spPr>
      </p:pic>
      <p:sp>
        <p:nvSpPr>
          <p:cNvPr id="15" name="Subtitle 14">
            <a:extLst>
              <a:ext uri="{FF2B5EF4-FFF2-40B4-BE49-F238E27FC236}">
                <a16:creationId xmlns:a16="http://schemas.microsoft.com/office/drawing/2014/main" id="{9C373000-EEA1-D16F-189A-338FFDA2E708}"/>
              </a:ext>
            </a:extLst>
          </p:cNvPr>
          <p:cNvSpPr>
            <a:spLocks noGrp="1"/>
          </p:cNvSpPr>
          <p:nvPr>
            <p:ph type="subTitle" idx="1"/>
          </p:nvPr>
        </p:nvSpPr>
        <p:spPr>
          <a:xfrm>
            <a:off x="1029750" y="4417602"/>
            <a:ext cx="5066250" cy="690880"/>
          </a:xfrm>
        </p:spPr>
        <p:txBody>
          <a:bodyPr/>
          <a:lstStyle/>
          <a:p>
            <a:r>
              <a:rPr lang="en-US" dirty="0"/>
              <a:t>Main objective</a:t>
            </a:r>
          </a:p>
        </p:txBody>
      </p:sp>
    </p:spTree>
    <p:extLst>
      <p:ext uri="{BB962C8B-B14F-4D97-AF65-F5344CB8AC3E}">
        <p14:creationId xmlns:p14="http://schemas.microsoft.com/office/powerpoint/2010/main" val="3930438526"/>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4940711" y="466344"/>
            <a:ext cx="6543366" cy="1710354"/>
          </a:xfrm>
          <a:noFill/>
        </p:spPr>
        <p:txBody>
          <a:bodyPr anchor="ctr"/>
          <a:lstStyle/>
          <a:p>
            <a:r>
              <a:rPr lang="en-US" dirty="0"/>
              <a:t>Business questions</a:t>
            </a:r>
          </a:p>
        </p:txBody>
      </p:sp>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a:xfrm>
            <a:off x="0" y="0"/>
            <a:ext cx="3908323" cy="6858000"/>
          </a:xfrm>
        </p:spPr>
      </p:pic>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4940710" y="2286000"/>
            <a:ext cx="6543366" cy="3474720"/>
          </a:xfrm>
          <a:noFill/>
        </p:spPr>
        <p:txBody>
          <a:bodyPr vert="horz" lIns="91440" tIns="45720" rIns="91440" bIns="45720" rtlCol="0" anchor="t">
            <a:normAutofit/>
          </a:bodyPr>
          <a:lstStyle/>
          <a:p>
            <a:r>
              <a:rPr lang="en-US" dirty="0"/>
              <a:t>Why do customers return products by category?</a:t>
            </a:r>
          </a:p>
          <a:p>
            <a:r>
              <a:rPr lang="en-US" dirty="0"/>
              <a:t>Why are 50% of orders delayed?</a:t>
            </a:r>
          </a:p>
          <a:p>
            <a:r>
              <a:rPr lang="en-US" dirty="0"/>
              <a:t>What is the monthly sales percentage?</a:t>
            </a:r>
          </a:p>
          <a:p>
            <a:r>
              <a:rPr lang="en-US" dirty="0"/>
              <a:t>What is the annual sales percentage?</a:t>
            </a:r>
          </a:p>
          <a:p>
            <a:r>
              <a:rPr lang="en-US" dirty="0"/>
              <a:t>What is the percentage of purchases by age group?</a:t>
            </a:r>
          </a:p>
          <a:p>
            <a:r>
              <a:rPr lang="en-US" dirty="0"/>
              <a:t>What are the characteristics of each company in terms of sales, discounts, and prices?</a:t>
            </a:r>
          </a:p>
        </p:txBody>
      </p:sp>
    </p:spTree>
    <p:extLst>
      <p:ext uri="{BB962C8B-B14F-4D97-AF65-F5344CB8AC3E}">
        <p14:creationId xmlns:p14="http://schemas.microsoft.com/office/powerpoint/2010/main" val="3666674671"/>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BD658-9D39-2B08-671B-BC21A09DECE5}"/>
              </a:ext>
            </a:extLst>
          </p:cNvPr>
          <p:cNvSpPr>
            <a:spLocks noGrp="1"/>
          </p:cNvSpPr>
          <p:nvPr>
            <p:ph type="title"/>
          </p:nvPr>
        </p:nvSpPr>
        <p:spPr/>
        <p:txBody>
          <a:bodyPr/>
          <a:lstStyle/>
          <a:p>
            <a:r>
              <a:rPr lang="en-US" dirty="0"/>
              <a:t>Tech works</a:t>
            </a:r>
          </a:p>
        </p:txBody>
      </p:sp>
      <p:pic>
        <p:nvPicPr>
          <p:cNvPr id="6" name="Picture Placeholder 5">
            <a:extLst>
              <a:ext uri="{FF2B5EF4-FFF2-40B4-BE49-F238E27FC236}">
                <a16:creationId xmlns:a16="http://schemas.microsoft.com/office/drawing/2014/main" id="{DB884549-5E6C-A926-3B5B-F0A9857709F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32415" r="32415"/>
          <a:stretch>
            <a:fillRect/>
          </a:stretch>
        </p:blipFill>
        <p:spPr>
          <a:xfrm>
            <a:off x="-1" y="0"/>
            <a:ext cx="4630995" cy="6858000"/>
          </a:xfrm>
        </p:spPr>
      </p:pic>
      <p:sp>
        <p:nvSpPr>
          <p:cNvPr id="4" name="Content Placeholder 3">
            <a:extLst>
              <a:ext uri="{FF2B5EF4-FFF2-40B4-BE49-F238E27FC236}">
                <a16:creationId xmlns:a16="http://schemas.microsoft.com/office/drawing/2014/main" id="{8697AF3D-970E-929F-3BBA-A111AD9C409F}"/>
              </a:ext>
            </a:extLst>
          </p:cNvPr>
          <p:cNvSpPr>
            <a:spLocks noGrp="1"/>
          </p:cNvSpPr>
          <p:nvPr>
            <p:ph idx="1"/>
          </p:nvPr>
        </p:nvSpPr>
        <p:spPr/>
        <p:txBody>
          <a:bodyPr/>
          <a:lstStyle/>
          <a:p>
            <a:r>
              <a:rPr lang="en-US" sz="2400" dirty="0"/>
              <a:t>Tools and Techniques:</a:t>
            </a:r>
          </a:p>
          <a:p>
            <a:pPr lvl="3"/>
            <a:r>
              <a:rPr lang="en-US" sz="2000" dirty="0"/>
              <a:t>1) Tools: </a:t>
            </a:r>
            <a:r>
              <a:rPr lang="en-US" dirty="0"/>
              <a:t>Server, Power BI, Python (Pandas, Matplotlib, Seaborn,  sqlalchemy, Faker, Statsmodels).</a:t>
            </a:r>
          </a:p>
          <a:p>
            <a:r>
              <a:rPr lang="en-US" dirty="0"/>
              <a:t>2) Techniques: Used web scrapping to get data and used faker library to generate some data based on data which scrapped then used sql server to build database and data warehouse by using python, then used power bi to analyze data, then used python to test hypothesis for Making the final decision.</a:t>
            </a:r>
          </a:p>
        </p:txBody>
      </p:sp>
    </p:spTree>
    <p:extLst>
      <p:ext uri="{BB962C8B-B14F-4D97-AF65-F5344CB8AC3E}">
        <p14:creationId xmlns:p14="http://schemas.microsoft.com/office/powerpoint/2010/main" val="3395679442"/>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1524000" y="1143000"/>
            <a:ext cx="9144000" cy="2286000"/>
          </a:xfrm>
          <a:noFill/>
        </p:spPr>
        <p:txBody>
          <a:bodyPr/>
          <a:lstStyle/>
          <a:p>
            <a:r>
              <a:rPr lang="en-US" dirty="0"/>
              <a:t>VISUAL AIDS</a:t>
            </a:r>
          </a:p>
        </p:txBody>
      </p:sp>
      <p:sp>
        <p:nvSpPr>
          <p:cNvPr id="12" name="Subtitle 11">
            <a:extLst>
              <a:ext uri="{FF2B5EF4-FFF2-40B4-BE49-F238E27FC236}">
                <a16:creationId xmlns:a16="http://schemas.microsoft.com/office/drawing/2014/main" id="{A336FEA9-C85A-3569-16F0-5ECBABBE0BEC}"/>
              </a:ext>
            </a:extLst>
          </p:cNvPr>
          <p:cNvSpPr>
            <a:spLocks noGrp="1"/>
          </p:cNvSpPr>
          <p:nvPr>
            <p:ph type="subTitle" idx="1"/>
          </p:nvPr>
        </p:nvSpPr>
        <p:spPr>
          <a:xfrm>
            <a:off x="1524000" y="3835198"/>
            <a:ext cx="9144000" cy="683219"/>
          </a:xfrm>
        </p:spPr>
        <p:txBody>
          <a:bodyPr/>
          <a:lstStyle/>
          <a:p>
            <a:r>
              <a:rPr lang="en-US" dirty="0"/>
              <a:t>Important visuals for our analysis</a:t>
            </a:r>
          </a:p>
        </p:txBody>
      </p:sp>
    </p:spTree>
    <p:extLst>
      <p:ext uri="{BB962C8B-B14F-4D97-AF65-F5344CB8AC3E}">
        <p14:creationId xmlns:p14="http://schemas.microsoft.com/office/powerpoint/2010/main" val="167993662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760"/>
            <a:ext cx="10515600" cy="983356"/>
          </a:xfrm>
          <a:noFill/>
        </p:spPr>
        <p:txBody>
          <a:bodyPr anchor="ctr"/>
          <a:lstStyle/>
          <a:p>
            <a:r>
              <a:rPr lang="en-US" dirty="0"/>
              <a:t>What is our Total revenue by time?</a:t>
            </a:r>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9" name="Content Placeholder 8">
            <a:extLst>
              <a:ext uri="{FF2B5EF4-FFF2-40B4-BE49-F238E27FC236}">
                <a16:creationId xmlns:a16="http://schemas.microsoft.com/office/drawing/2014/main" id="{D7248329-E4C4-2BBB-2EB1-7614AEFFCB58}"/>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838200" y="1349116"/>
            <a:ext cx="10515599" cy="4255278"/>
          </a:xfrm>
        </p:spPr>
      </p:pic>
    </p:spTree>
    <p:extLst>
      <p:ext uri="{BB962C8B-B14F-4D97-AF65-F5344CB8AC3E}">
        <p14:creationId xmlns:p14="http://schemas.microsoft.com/office/powerpoint/2010/main" val="2243159397"/>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DAC63B-880A-837D-6952-61B1085012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C905F5-649D-F8B5-B856-B8100217AADD}"/>
              </a:ext>
            </a:extLst>
          </p:cNvPr>
          <p:cNvSpPr>
            <a:spLocks noGrp="1"/>
          </p:cNvSpPr>
          <p:nvPr>
            <p:ph type="title"/>
          </p:nvPr>
        </p:nvSpPr>
        <p:spPr>
          <a:xfrm>
            <a:off x="838200" y="365760"/>
            <a:ext cx="10515600" cy="983356"/>
          </a:xfrm>
          <a:noFill/>
        </p:spPr>
        <p:txBody>
          <a:bodyPr anchor="ctr"/>
          <a:lstStyle/>
          <a:p>
            <a:r>
              <a:rPr lang="en-US" dirty="0"/>
              <a:t>What is The sales revenue for each </a:t>
            </a:r>
            <a:r>
              <a:rPr lang="en-US" dirty="0" err="1"/>
              <a:t>categoty</a:t>
            </a:r>
            <a:r>
              <a:rPr lang="en-US" dirty="0"/>
              <a:t>?</a:t>
            </a:r>
          </a:p>
        </p:txBody>
      </p:sp>
      <p:sp>
        <p:nvSpPr>
          <p:cNvPr id="5" name="Rectangle 4">
            <a:extLst>
              <a:ext uri="{FF2B5EF4-FFF2-40B4-BE49-F238E27FC236}">
                <a16:creationId xmlns:a16="http://schemas.microsoft.com/office/drawing/2014/main" id="{3D964E62-4666-523E-3A78-130CB9120282}"/>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9" name="Content Placeholder 8">
            <a:extLst>
              <a:ext uri="{FF2B5EF4-FFF2-40B4-BE49-F238E27FC236}">
                <a16:creationId xmlns:a16="http://schemas.microsoft.com/office/drawing/2014/main" id="{F7D9E513-6D6B-CDD0-41D9-2F9D3EC372AB}"/>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rcRect/>
          <a:stretch/>
        </p:blipFill>
        <p:spPr>
          <a:xfrm>
            <a:off x="838200" y="1349116"/>
            <a:ext cx="10515599" cy="4255278"/>
          </a:xfrm>
        </p:spPr>
      </p:pic>
    </p:spTree>
    <p:extLst>
      <p:ext uri="{BB962C8B-B14F-4D97-AF65-F5344CB8AC3E}">
        <p14:creationId xmlns:p14="http://schemas.microsoft.com/office/powerpoint/2010/main" val="3346846390"/>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3.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{19488255-5A3C-4C7A-ACBC-3F92F376E991}TFb73f27a7-0404-48d9-96f8-0ca8d35477ec68e4afe9_win32-7b62b493978d</Template>
  <TotalTime>536</TotalTime>
  <Words>446</Words>
  <Application>Microsoft Office PowerPoint</Application>
  <PresentationFormat>Widescreen</PresentationFormat>
  <Paragraphs>78</Paragraphs>
  <Slides>15</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Aptos</vt:lpstr>
      <vt:lpstr>Arial</vt:lpstr>
      <vt:lpstr>Calibri</vt:lpstr>
      <vt:lpstr>Calibri Light</vt:lpstr>
      <vt:lpstr>Wingdings</vt:lpstr>
      <vt:lpstr>Custom</vt:lpstr>
      <vt:lpstr>E-Commerce Analysis Report</vt:lpstr>
      <vt:lpstr>AGENDA</vt:lpstr>
      <vt:lpstr>Objective</vt:lpstr>
      <vt:lpstr>Analyze sales and its trends through some factors as discounts, delivery performance, returns, and customer behavior and find solutions to increase and improve it.</vt:lpstr>
      <vt:lpstr>Business questions</vt:lpstr>
      <vt:lpstr>Tech works</vt:lpstr>
      <vt:lpstr>VISUAL AIDS</vt:lpstr>
      <vt:lpstr>What is our Total revenue by time?</vt:lpstr>
      <vt:lpstr>What is The sales revenue for each categoty?</vt:lpstr>
      <vt:lpstr>What is The total sales for every age range?</vt:lpstr>
      <vt:lpstr>What is The total refund for each category?</vt:lpstr>
      <vt:lpstr>Why customers return orders for each category?</vt:lpstr>
      <vt:lpstr>Important measures</vt:lpstr>
      <vt:lpstr>FINAL TIPS &amp; Recommendations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زياد حماده فتحى سنوسى حمد الله</dc:creator>
  <cp:lastModifiedBy>زياد حماده فتحى سنوسى حمد الله</cp:lastModifiedBy>
  <cp:revision>52</cp:revision>
  <dcterms:created xsi:type="dcterms:W3CDTF">2025-12-15T02:57:33Z</dcterms:created>
  <dcterms:modified xsi:type="dcterms:W3CDTF">2025-12-16T05:52:32Z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